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17"/>
  </p:notesMasterIdLst>
  <p:sldIdLst>
    <p:sldId id="256" r:id="rId2"/>
    <p:sldId id="262" r:id="rId3"/>
    <p:sldId id="257" r:id="rId4"/>
    <p:sldId id="258" r:id="rId5"/>
    <p:sldId id="259" r:id="rId6"/>
    <p:sldId id="260" r:id="rId7"/>
    <p:sldId id="263" r:id="rId8"/>
    <p:sldId id="264" r:id="rId9"/>
    <p:sldId id="266" r:id="rId10"/>
    <p:sldId id="267" r:id="rId11"/>
    <p:sldId id="272" r:id="rId12"/>
    <p:sldId id="268" r:id="rId13"/>
    <p:sldId id="269" r:id="rId14"/>
    <p:sldId id="261" r:id="rId15"/>
    <p:sldId id="274" r:id="rId16"/>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2" d="100"/>
          <a:sy n="132" d="100"/>
        </p:scale>
        <p:origin x="-17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066161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19" name="Shape 1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6" name="Shape 8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bg>
      <p:bgPr>
        <a:solidFill>
          <a:schemeClr val="dk2"/>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indent="0" rtl="0">
              <a:spcBef>
                <a:spcPts val="0"/>
              </a:spcBef>
              <a:buClr>
                <a:schemeClr val="lt2"/>
              </a:buClr>
              <a:buFont typeface="Arial"/>
              <a:buNone/>
              <a:defRPr/>
            </a:lvl1pPr>
            <a:lvl2pPr marL="457200" indent="0" rtl="0">
              <a:spcBef>
                <a:spcPts val="0"/>
              </a:spcBef>
              <a:buClr>
                <a:schemeClr val="lt1"/>
              </a:buClr>
              <a:buFont typeface="Arial"/>
              <a:buNone/>
              <a:defRPr/>
            </a:lvl2pPr>
            <a:lvl3pPr marL="914400" indent="0" rtl="0">
              <a:spcBef>
                <a:spcPts val="0"/>
              </a:spcBef>
              <a:buClr>
                <a:schemeClr val="lt1"/>
              </a:buClr>
              <a:buFont typeface="Arial"/>
              <a:buNone/>
              <a:defRPr/>
            </a:lvl3pPr>
            <a:lvl4pPr marL="1371600" indent="0" rtl="0">
              <a:spcBef>
                <a:spcPts val="0"/>
              </a:spcBef>
              <a:buClr>
                <a:schemeClr val="lt1"/>
              </a:buClr>
              <a:buFont typeface="Arial"/>
              <a:buNone/>
              <a:defRPr/>
            </a:lvl4pPr>
            <a:lvl5pPr marL="1828800" indent="0" rtl="0">
              <a:spcBef>
                <a:spcPts val="0"/>
              </a:spcBef>
              <a:buClr>
                <a:schemeClr val="lt1"/>
              </a:buClr>
              <a:buFont typeface="Arial"/>
              <a:buNone/>
              <a:defRPr/>
            </a:lvl5pPr>
            <a:lvl6pPr marL="2286000" indent="0" rtl="0">
              <a:spcBef>
                <a:spcPts val="0"/>
              </a:spcBef>
              <a:buClr>
                <a:schemeClr val="lt1"/>
              </a:buClr>
              <a:buFont typeface="Arial"/>
              <a:buNone/>
              <a:defRPr/>
            </a:lvl6pPr>
            <a:lvl7pPr marL="2743200" indent="0" rtl="0">
              <a:spcBef>
                <a:spcPts val="0"/>
              </a:spcBef>
              <a:buClr>
                <a:schemeClr val="lt1"/>
              </a:buClr>
              <a:buFont typeface="Arial"/>
              <a:buNone/>
              <a:defRPr/>
            </a:lvl7pPr>
            <a:lvl8pPr marL="3200400" indent="0" rtl="0">
              <a:spcBef>
                <a:spcPts val="0"/>
              </a:spcBef>
              <a:buClr>
                <a:schemeClr val="lt1"/>
              </a:buClr>
              <a:buFont typeface="Arial"/>
              <a:buNone/>
              <a:defRPr/>
            </a:lvl8pPr>
            <a:lvl9pPr marL="3657600" indent="0" rtl="0">
              <a:spcBef>
                <a:spcPts val="0"/>
              </a:spcBef>
              <a:buClr>
                <a:schemeClr val="lt1"/>
              </a:buClr>
              <a:buFont typeface="Arial"/>
              <a:buNone/>
              <a:defRPr/>
            </a:lvl9pPr>
          </a:lstStyle>
          <a:p>
            <a:endParaRPr/>
          </a:p>
        </p:txBody>
      </p:sp>
      <p:sp>
        <p:nvSpPr>
          <p:cNvPr id="32" name="Shape 3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cxnSp>
        <p:nvCxnSpPr>
          <p:cNvPr id="35" name="Shape 35"/>
          <p:cNvCxnSpPr/>
          <p:nvPr/>
        </p:nvCxnSpPr>
        <p:spPr>
          <a:xfrm>
            <a:off x="731520" y="4599432"/>
            <a:ext cx="7848599" cy="1587"/>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6" name="Shape 46"/>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8" name="Shape 48"/>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cxnSp>
        <p:nvCxnSpPr>
          <p:cNvPr id="52" name="Shape 52"/>
          <p:cNvCxnSpPr/>
          <p:nvPr/>
        </p:nvCxnSpPr>
        <p:spPr>
          <a:xfrm rot="5400000">
            <a:off x="2217817" y="4045823"/>
            <a:ext cx="4709160" cy="793"/>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6" name="Shape 6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cxnSp>
        <p:nvCxnSpPr>
          <p:cNvPr id="69" name="Shape 69"/>
          <p:cNvCxnSpPr/>
          <p:nvPr/>
        </p:nvCxnSpPr>
        <p:spPr>
          <a:xfrm rot="5400000">
            <a:off x="-13115" y="3580205"/>
            <a:ext cx="5577839" cy="1587"/>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a:spLocks noGrp="1"/>
          </p:cNvSpPr>
          <p:nvPr>
            <p:ph type="pic" idx="2"/>
          </p:nvPr>
        </p:nvSpPr>
        <p:spPr>
          <a:xfrm>
            <a:off x="2858609" y="838200"/>
            <a:ext cx="5904389" cy="5500456"/>
          </a:xfrm>
          <a:prstGeom prst="rect">
            <a:avLst/>
          </a:prstGeom>
          <a:solidFill>
            <a:schemeClr val="lt2"/>
          </a:solidFill>
          <a:ln w="76200" cap="flat" cmpd="sng">
            <a:solidFill>
              <a:srgbClr val="FFFFFF"/>
            </a:solidFill>
            <a:prstDash val="solid"/>
            <a:miter/>
            <a:headEnd type="none" w="med" len="med"/>
            <a:tailEnd type="none" w="med" len="med"/>
          </a:ln>
        </p:spPr>
      </p:sp>
      <p:sp>
        <p:nvSpPr>
          <p:cNvPr id="73" name="Shape 73"/>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4" name="Shape 74"/>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0" name="Shape 8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220786"/>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0" name="Shape 1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indent="-53339" algn="l" rtl="0">
              <a:spcBef>
                <a:spcPts val="480"/>
              </a:spcBef>
              <a:buClr>
                <a:schemeClr val="accent1"/>
              </a:buClr>
              <a:buFont typeface="Arial"/>
              <a:buChar char="•"/>
              <a:defRPr/>
            </a:lvl1pPr>
            <a:lvl2pPr marL="457200" marR="0" indent="-82550" algn="l" rtl="0">
              <a:spcBef>
                <a:spcPts val="400"/>
              </a:spcBef>
              <a:buClr>
                <a:schemeClr val="accent1"/>
              </a:buClr>
              <a:buFont typeface="Arial"/>
              <a:buChar char="•"/>
              <a:defRPr/>
            </a:lvl2pPr>
            <a:lvl3pPr marL="731520" marR="0" indent="-82550" algn="l" rtl="0">
              <a:spcBef>
                <a:spcPts val="360"/>
              </a:spcBef>
              <a:buClr>
                <a:schemeClr val="accent1"/>
              </a:buClr>
              <a:buFont typeface="Arial"/>
              <a:buChar char="•"/>
              <a:defRPr/>
            </a:lvl3pPr>
            <a:lvl4pPr marL="1005839" marR="0" indent="-91439" algn="l" rtl="0">
              <a:spcBef>
                <a:spcPts val="320"/>
              </a:spcBef>
              <a:buClr>
                <a:schemeClr val="accent1"/>
              </a:buClr>
              <a:buFont typeface="Arial"/>
              <a:buChar char="•"/>
              <a:defRPr/>
            </a:lvl4pPr>
            <a:lvl5pPr marL="1188720" marR="0" indent="-58419" algn="l" rtl="0">
              <a:spcBef>
                <a:spcPts val="280"/>
              </a:spcBef>
              <a:buClr>
                <a:schemeClr val="accent1"/>
              </a:buClr>
              <a:buFont typeface="Arial"/>
              <a:buChar char="•"/>
              <a:defRPr/>
            </a:lvl5pPr>
            <a:lvl6pPr marL="1371600" marR="0" indent="-107950" algn="l" rtl="0">
              <a:spcBef>
                <a:spcPts val="260"/>
              </a:spcBef>
              <a:buClr>
                <a:schemeClr val="accent1"/>
              </a:buClr>
              <a:buFont typeface="Arial"/>
              <a:buChar char="•"/>
              <a:defRPr/>
            </a:lvl6pPr>
            <a:lvl7pPr marL="1554480" marR="0" indent="-100330" algn="l" rtl="0">
              <a:spcBef>
                <a:spcPts val="260"/>
              </a:spcBef>
              <a:buClr>
                <a:schemeClr val="accent1"/>
              </a:buClr>
              <a:buFont typeface="Arial"/>
              <a:buChar char="•"/>
              <a:defRPr/>
            </a:lvl7pPr>
            <a:lvl8pPr marL="1737360" marR="0" indent="-105410" algn="l" rtl="0">
              <a:spcBef>
                <a:spcPts val="260"/>
              </a:spcBef>
              <a:buClr>
                <a:schemeClr val="accent1"/>
              </a:buClr>
              <a:buFont typeface="Arial"/>
              <a:buChar char="•"/>
              <a:defRPr/>
            </a:lvl8pPr>
            <a:lvl9pPr marL="1920240" marR="0" indent="-110489" algn="l" rtl="0">
              <a:spcBef>
                <a:spcPts val="260"/>
              </a:spcBef>
              <a:buClr>
                <a:schemeClr val="accent1"/>
              </a:buClr>
              <a:buFont typeface="Arial"/>
              <a:buChar char="•"/>
              <a:defRPr/>
            </a:lvl9pPr>
          </a:lstStyle>
          <a:p>
            <a:endParaRPr/>
          </a:p>
        </p:txBody>
      </p:sp>
      <p:sp>
        <p:nvSpPr>
          <p:cNvPr id="12" name="Shape 12"/>
          <p:cNvSpPr/>
          <p:nvPr/>
        </p:nvSpPr>
        <p:spPr>
          <a:xfrm>
            <a:off x="0" y="0"/>
            <a:ext cx="9144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3" name="Shape 13"/>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pPr marL="0" marR="0" lvl="0" indent="0" algn="l" rtl="0">
                <a:spcBef>
                  <a:spcPts val="0"/>
                </a:spcBef>
                <a:buSzPct val="25000"/>
                <a:buNone/>
              </a:pPr>
              <a:t>‹#›</a:t>
            </a:fld>
            <a:endParaRPr lang="en-US" sz="1400" b="1" i="0" u="none" strike="noStrike" cap="none" baseline="0">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a:stretch/>
        </p:blipFill>
        <p:spPr>
          <a:xfrm>
            <a:off x="3535738" y="990601"/>
            <a:ext cx="5149132" cy="1720852"/>
          </a:xfrm>
          <a:prstGeom prst="rect">
            <a:avLst/>
          </a:prstGeom>
          <a:noFill/>
          <a:ln>
            <a:noFill/>
          </a:ln>
        </p:spPr>
      </p:pic>
      <p:sp>
        <p:nvSpPr>
          <p:cNvPr id="91" name="Shape 91"/>
          <p:cNvSpPr txBox="1"/>
          <p:nvPr/>
        </p:nvSpPr>
        <p:spPr>
          <a:xfrm>
            <a:off x="1469316" y="3657600"/>
            <a:ext cx="6248399"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1" i="0" u="none" strike="noStrike" cap="none" baseline="0" dirty="0" err="1" smtClean="0">
                <a:solidFill>
                  <a:srgbClr val="3F3F3F"/>
                </a:solidFill>
                <a:latin typeface="Arial"/>
                <a:ea typeface="Arial"/>
                <a:cs typeface="Arial"/>
                <a:sym typeface="Arial"/>
              </a:rPr>
              <a:t>Atholton</a:t>
            </a:r>
            <a:r>
              <a:rPr lang="en-US" sz="4000" b="1" i="0" u="none" strike="noStrike" cap="none" baseline="0" dirty="0" smtClean="0">
                <a:solidFill>
                  <a:srgbClr val="3F3F3F"/>
                </a:solidFill>
                <a:latin typeface="Arial"/>
                <a:ea typeface="Arial"/>
                <a:cs typeface="Arial"/>
                <a:sym typeface="Arial"/>
              </a:rPr>
              <a:t> Elementary Parent </a:t>
            </a:r>
            <a:r>
              <a:rPr lang="en-US" sz="4000" b="1" i="0" u="none" strike="noStrike" cap="none" baseline="0" dirty="0">
                <a:solidFill>
                  <a:srgbClr val="3F3F3F"/>
                </a:solidFill>
                <a:latin typeface="Arial"/>
                <a:ea typeface="Arial"/>
                <a:cs typeface="Arial"/>
                <a:sym typeface="Arial"/>
              </a:rPr>
              <a:t>Volunteers and Confidentiality Training</a:t>
            </a:r>
          </a:p>
        </p:txBody>
      </p:sp>
      <p:pic>
        <p:nvPicPr>
          <p:cNvPr id="2" name="Picture 1" descr="panther logo2(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69316" y="990601"/>
            <a:ext cx="1612900" cy="205740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Arial Black"/>
                <a:cs typeface="Arial Black"/>
              </a:rPr>
              <a:t>Atholton’s</a:t>
            </a:r>
            <a:r>
              <a:rPr lang="en-US" sz="3200" dirty="0">
                <a:latin typeface="Arial Black"/>
                <a:cs typeface="Arial Black"/>
              </a:rPr>
              <a:t> Volunteer Code of Ethics</a:t>
            </a:r>
            <a:endParaRPr lang="en-US" sz="3200" dirty="0"/>
          </a:p>
        </p:txBody>
      </p:sp>
      <p:sp>
        <p:nvSpPr>
          <p:cNvPr id="3" name="Text Placeholder 2"/>
          <p:cNvSpPr>
            <a:spLocks noGrp="1"/>
          </p:cNvSpPr>
          <p:nvPr>
            <p:ph type="body" idx="1"/>
          </p:nvPr>
        </p:nvSpPr>
        <p:spPr/>
        <p:txBody>
          <a:bodyPr/>
          <a:lstStyle/>
          <a:p>
            <a:pPr eaLnBrk="1" hangingPunct="1">
              <a:lnSpc>
                <a:spcPct val="90000"/>
              </a:lnSpc>
            </a:pPr>
            <a:r>
              <a:rPr lang="en-US" sz="2400" b="1" u="sng" dirty="0">
                <a:latin typeface="+mj-lt"/>
                <a:ea typeface="ＭＳ Ｐゴシック" charset="0"/>
                <a:cs typeface="ＭＳ Ｐゴシック" charset="0"/>
              </a:rPr>
              <a:t>Safe Actions: </a:t>
            </a:r>
            <a:r>
              <a:rPr lang="en-US" sz="2400" dirty="0">
                <a:latin typeface="+mj-lt"/>
                <a:ea typeface="ＭＳ Ｐゴシック" charset="0"/>
                <a:cs typeface="ＭＳ Ｐゴシック" charset="0"/>
              </a:rPr>
              <a:t>It is a good practice to never be alone with a child, and to use verbal positive praise rather than touch to recognize good effort.</a:t>
            </a:r>
            <a:r>
              <a:rPr lang="en-US" sz="2400" b="1" dirty="0">
                <a:latin typeface="+mj-lt"/>
                <a:ea typeface="ＭＳ Ｐゴシック" charset="0"/>
                <a:cs typeface="ＭＳ Ｐゴシック" charset="0"/>
              </a:rPr>
              <a:t> </a:t>
            </a:r>
          </a:p>
          <a:p>
            <a:pPr eaLnBrk="1" hangingPunct="1">
              <a:lnSpc>
                <a:spcPct val="90000"/>
              </a:lnSpc>
            </a:pPr>
            <a:r>
              <a:rPr lang="en-US" sz="2400" b="1" u="sng" dirty="0">
                <a:latin typeface="+mj-lt"/>
                <a:ea typeface="ＭＳ Ｐゴシック" charset="0"/>
                <a:cs typeface="ＭＳ Ｐゴシック" charset="0"/>
              </a:rPr>
              <a:t>Support:</a:t>
            </a:r>
            <a:r>
              <a:rPr lang="en-US" sz="2400" u="sng" dirty="0">
                <a:latin typeface="+mj-lt"/>
                <a:ea typeface="ＭＳ Ｐゴシック" charset="0"/>
                <a:cs typeface="ＭＳ Ｐゴシック" charset="0"/>
              </a:rPr>
              <a:t> </a:t>
            </a:r>
            <a:r>
              <a:rPr lang="en-US" sz="2400" dirty="0">
                <a:latin typeface="+mj-lt"/>
                <a:ea typeface="ＭＳ Ｐゴシック" charset="0"/>
                <a:cs typeface="ＭＳ Ｐゴシック" charset="0"/>
              </a:rPr>
              <a:t>As volunteers, you are a support to the staff members in the building. They are responsible for the education and discipline of the students at school.   Therefore, follow the plan/instructions left for you and communicate any behavioral concerns to the teacher.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232671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Black"/>
                <a:ea typeface="ＭＳ Ｐゴシック" charset="0"/>
                <a:cs typeface="Arial Black"/>
              </a:rPr>
              <a:t>MD State Law &amp; HCPSS Policy 1030</a:t>
            </a:r>
            <a:endParaRPr lang="en-US" sz="3200" dirty="0"/>
          </a:p>
        </p:txBody>
      </p:sp>
      <p:sp>
        <p:nvSpPr>
          <p:cNvPr id="3" name="Text Placeholder 2"/>
          <p:cNvSpPr>
            <a:spLocks noGrp="1"/>
          </p:cNvSpPr>
          <p:nvPr>
            <p:ph type="body" idx="1"/>
          </p:nvPr>
        </p:nvSpPr>
        <p:spPr/>
        <p:txBody>
          <a:bodyPr/>
          <a:lstStyle/>
          <a:p>
            <a:pPr>
              <a:defRPr/>
            </a:pPr>
            <a:r>
              <a:rPr lang="en-US" sz="2400" dirty="0" smtClean="0">
                <a:cs typeface="Comic Sans MS"/>
              </a:rPr>
              <a:t>Requires service </a:t>
            </a:r>
            <a:r>
              <a:rPr lang="en-US" sz="2400" dirty="0">
                <a:cs typeface="Comic Sans MS"/>
              </a:rPr>
              <a:t>providers/volunteer to make a report if there is a reason to believe that abuse or neglect </a:t>
            </a:r>
            <a:r>
              <a:rPr lang="en-US" sz="2400" dirty="0" smtClean="0">
                <a:cs typeface="Comic Sans MS"/>
              </a:rPr>
              <a:t>possibly </a:t>
            </a:r>
            <a:r>
              <a:rPr lang="en-US" sz="2400" dirty="0">
                <a:cs typeface="Comic Sans MS"/>
              </a:rPr>
              <a:t>occurred. Reports should be made without attempts to do any further </a:t>
            </a:r>
            <a:r>
              <a:rPr lang="en-US" sz="2400" dirty="0" smtClean="0">
                <a:cs typeface="Comic Sans MS"/>
              </a:rPr>
              <a:t>investigation</a:t>
            </a:r>
          </a:p>
          <a:p>
            <a:pPr>
              <a:defRPr/>
            </a:pPr>
            <a:r>
              <a:rPr lang="en-US" sz="2400" dirty="0">
                <a:ea typeface="ＭＳ Ｐゴシック" charset="0"/>
                <a:cs typeface="Comic Sans MS" charset="0"/>
              </a:rPr>
              <a:t>Provides immunity from civil liability or criminal penalty for a report made in good </a:t>
            </a:r>
            <a:r>
              <a:rPr lang="en-US" sz="2400" dirty="0" smtClean="0">
                <a:ea typeface="ＭＳ Ｐゴシック" charset="0"/>
                <a:cs typeface="Comic Sans MS" charset="0"/>
              </a:rPr>
              <a:t>faith</a:t>
            </a:r>
            <a:endParaRPr lang="en-US" sz="2400" dirty="0">
              <a:cs typeface="Comic Sans MS"/>
            </a:endParaRPr>
          </a:p>
          <a:p>
            <a:pPr>
              <a:defRPr/>
            </a:pPr>
            <a:r>
              <a:rPr lang="en-US" sz="2400" dirty="0">
                <a:cs typeface="Comic Sans MS"/>
              </a:rPr>
              <a:t>If needed, service providers/volunteers may consult with </a:t>
            </a:r>
            <a:r>
              <a:rPr lang="en-US" sz="2400" dirty="0" smtClean="0">
                <a:cs typeface="Comic Sans MS"/>
              </a:rPr>
              <a:t>an administrator. Administrators </a:t>
            </a:r>
            <a:r>
              <a:rPr lang="en-US" sz="2400" dirty="0">
                <a:cs typeface="Comic Sans MS"/>
              </a:rPr>
              <a:t>cannot make </a:t>
            </a:r>
            <a:r>
              <a:rPr lang="en-US" sz="2400" dirty="0">
                <a:latin typeface="+mj-lt"/>
                <a:cs typeface="Comic Sans MS"/>
              </a:rPr>
              <a:t>the report to Department of Social Services on your behalf</a:t>
            </a:r>
          </a:p>
          <a:p>
            <a:pPr>
              <a:lnSpc>
                <a:spcPct val="90000"/>
              </a:lnSpc>
            </a:pPr>
            <a:r>
              <a:rPr lang="en-US" sz="2400" dirty="0">
                <a:latin typeface="+mj-lt"/>
                <a:ea typeface="ＭＳ Ｐゴシック" charset="0"/>
                <a:cs typeface="Comic Sans MS" charset="0"/>
              </a:rPr>
              <a:t>Make oral report immediately to Department of Social Services</a:t>
            </a:r>
          </a:p>
          <a:p>
            <a:pPr>
              <a:lnSpc>
                <a:spcPct val="90000"/>
              </a:lnSpc>
            </a:pPr>
            <a:r>
              <a:rPr lang="en-US" sz="2400" dirty="0">
                <a:latin typeface="+mj-lt"/>
                <a:ea typeface="ＭＳ Ｐゴシック" charset="0"/>
                <a:cs typeface="Comic Sans MS" charset="0"/>
              </a:rPr>
              <a:t>Follow up with written </a:t>
            </a:r>
            <a:r>
              <a:rPr lang="en-US" sz="2400" dirty="0" smtClean="0">
                <a:latin typeface="+mj-lt"/>
                <a:ea typeface="ＭＳ Ｐゴシック" charset="0"/>
                <a:cs typeface="Comic Sans MS" charset="0"/>
              </a:rPr>
              <a:t>report (form) </a:t>
            </a:r>
            <a:r>
              <a:rPr lang="en-US" sz="2400" dirty="0">
                <a:latin typeface="+mj-lt"/>
                <a:ea typeface="ＭＳ Ｐゴシック" charset="0"/>
                <a:cs typeface="Comic Sans MS" charset="0"/>
              </a:rPr>
              <a:t>within 48 hours.</a:t>
            </a:r>
          </a:p>
          <a:p>
            <a:pPr>
              <a:lnSpc>
                <a:spcPct val="90000"/>
              </a:lnSpc>
            </a:pPr>
            <a:r>
              <a:rPr lang="en-US" sz="2400" b="1" dirty="0">
                <a:latin typeface="+mj-lt"/>
                <a:ea typeface="ＭＳ Ｐゴシック" charset="0"/>
                <a:cs typeface="Comic Sans MS" charset="0"/>
              </a:rPr>
              <a:t>Tell </a:t>
            </a:r>
            <a:r>
              <a:rPr lang="en-US" sz="2400" b="1" dirty="0" smtClean="0">
                <a:latin typeface="+mj-lt"/>
                <a:ea typeface="ＭＳ Ｐゴシック" charset="0"/>
                <a:cs typeface="Comic Sans MS" charset="0"/>
              </a:rPr>
              <a:t>an administrator that </a:t>
            </a:r>
            <a:r>
              <a:rPr lang="en-US" sz="2400" b="1" dirty="0">
                <a:latin typeface="+mj-lt"/>
                <a:ea typeface="ＭＳ Ｐゴシック" charset="0"/>
                <a:cs typeface="Comic Sans MS" charset="0"/>
              </a:rPr>
              <a:t>a report was filed</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3750735"/>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Black"/>
                <a:ea typeface="ＭＳ Ｐゴシック" charset="0"/>
                <a:cs typeface="Arial Black"/>
              </a:rPr>
              <a:t>Review Important </a:t>
            </a:r>
            <a:r>
              <a:rPr lang="en-US" sz="3200" b="1" dirty="0">
                <a:latin typeface="Arial Black"/>
                <a:ea typeface="ＭＳ Ｐゴシック" charset="0"/>
                <a:cs typeface="Arial Black"/>
              </a:rPr>
              <a:t>Policies</a:t>
            </a:r>
            <a:r>
              <a:rPr lang="en-US" sz="3200" dirty="0">
                <a:latin typeface="Arial Black"/>
                <a:ea typeface="ＭＳ Ｐゴシック" charset="0"/>
                <a:cs typeface="Arial Black"/>
              </a:rPr>
              <a:t> </a:t>
            </a:r>
            <a:br>
              <a:rPr lang="en-US" sz="3200" dirty="0">
                <a:latin typeface="Arial Black"/>
                <a:ea typeface="ＭＳ Ｐゴシック" charset="0"/>
                <a:cs typeface="Arial Black"/>
              </a:rPr>
            </a:br>
            <a:r>
              <a:rPr lang="en-US" sz="1600" dirty="0">
                <a:latin typeface="+mj-lt"/>
                <a:ea typeface="ＭＳ Ｐゴシック" charset="0"/>
                <a:cs typeface="ＭＳ Ｐゴシック" charset="0"/>
              </a:rPr>
              <a:t>(These can be found on the school system website </a:t>
            </a:r>
            <a:br>
              <a:rPr lang="en-US" sz="1600" dirty="0">
                <a:latin typeface="+mj-lt"/>
                <a:ea typeface="ＭＳ Ｐゴシック" charset="0"/>
                <a:cs typeface="ＭＳ Ｐゴシック" charset="0"/>
              </a:rPr>
            </a:br>
            <a:r>
              <a:rPr lang="en-US" sz="1600" dirty="0">
                <a:latin typeface="+mj-lt"/>
                <a:ea typeface="ＭＳ Ｐゴシック" charset="0"/>
                <a:cs typeface="ＭＳ Ｐゴシック" charset="0"/>
              </a:rPr>
              <a:t>at </a:t>
            </a:r>
            <a:r>
              <a:rPr lang="en-US" sz="1600" dirty="0" err="1">
                <a:latin typeface="+mj-lt"/>
                <a:ea typeface="ＭＳ Ｐゴシック" charset="0"/>
                <a:cs typeface="ＭＳ Ｐゴシック" charset="0"/>
              </a:rPr>
              <a:t>www.hcpss.org</a:t>
            </a:r>
            <a:r>
              <a:rPr lang="en-US" sz="1600" dirty="0">
                <a:latin typeface="+mj-lt"/>
                <a:ea typeface="ＭＳ Ｐゴシック" charset="0"/>
                <a:cs typeface="ＭＳ Ｐゴシック" charset="0"/>
              </a:rPr>
              <a:t>.)</a:t>
            </a:r>
            <a:endParaRPr lang="en-US" sz="1600" dirty="0">
              <a:latin typeface="+mj-lt"/>
            </a:endParaRPr>
          </a:p>
        </p:txBody>
      </p:sp>
      <p:sp>
        <p:nvSpPr>
          <p:cNvPr id="3" name="Text Placeholder 2"/>
          <p:cNvSpPr>
            <a:spLocks noGrp="1"/>
          </p:cNvSpPr>
          <p:nvPr>
            <p:ph type="body" idx="1"/>
          </p:nvPr>
        </p:nvSpPr>
        <p:spPr/>
        <p:txBody>
          <a:bodyPr/>
          <a:lstStyle/>
          <a:p>
            <a:pPr eaLnBrk="1" hangingPunct="1">
              <a:lnSpc>
                <a:spcPct val="90000"/>
              </a:lnSpc>
            </a:pPr>
            <a:r>
              <a:rPr lang="en-US" sz="2400" dirty="0">
                <a:latin typeface="+mj-lt"/>
                <a:ea typeface="ＭＳ Ｐゴシック" charset="0"/>
                <a:cs typeface="Comic Sans MS" charset="0"/>
              </a:rPr>
              <a:t>Confidentiality (Policy # 9050)</a:t>
            </a:r>
          </a:p>
          <a:p>
            <a:pPr lvl="1" eaLnBrk="1" hangingPunct="1">
              <a:lnSpc>
                <a:spcPct val="90000"/>
              </a:lnSpc>
            </a:pPr>
            <a:r>
              <a:rPr lang="en-US" sz="2400" dirty="0">
                <a:latin typeface="+mj-lt"/>
                <a:ea typeface="ＭＳ Ｐゴシック" charset="0"/>
                <a:cs typeface="Comic Sans MS" charset="0"/>
              </a:rPr>
              <a:t>As noted earlier, as HCPSS staff we are bound by strict confidentiality guidelines which you agree to follow as volunteers.</a:t>
            </a:r>
          </a:p>
          <a:p>
            <a:pPr eaLnBrk="1" hangingPunct="1">
              <a:lnSpc>
                <a:spcPct val="90000"/>
              </a:lnSpc>
            </a:pPr>
            <a:r>
              <a:rPr lang="en-US" sz="2400" dirty="0">
                <a:latin typeface="+mj-lt"/>
                <a:ea typeface="ＭＳ Ｐゴシック" charset="0"/>
                <a:cs typeface="Comic Sans MS" charset="0"/>
              </a:rPr>
              <a:t>Wellness (Policy #9090)</a:t>
            </a:r>
          </a:p>
          <a:p>
            <a:pPr lvl="1" eaLnBrk="1" hangingPunct="1">
              <a:lnSpc>
                <a:spcPct val="90000"/>
              </a:lnSpc>
            </a:pPr>
            <a:r>
              <a:rPr lang="en-US" sz="2400" dirty="0">
                <a:latin typeface="+mj-lt"/>
                <a:ea typeface="ＭＳ Ｐゴシック" charset="0"/>
                <a:cs typeface="Comic Sans MS" charset="0"/>
              </a:rPr>
              <a:t>Please keep in mind the content of this policy.  You can not bring any food items to share with children.</a:t>
            </a:r>
          </a:p>
          <a:p>
            <a:pPr eaLnBrk="1" hangingPunct="1">
              <a:lnSpc>
                <a:spcPct val="90000"/>
              </a:lnSpc>
            </a:pPr>
            <a:r>
              <a:rPr lang="en-US" sz="2400" dirty="0">
                <a:latin typeface="+mj-lt"/>
                <a:ea typeface="ＭＳ Ｐゴシック" charset="0"/>
                <a:cs typeface="Comic Sans MS" charset="0"/>
              </a:rPr>
              <a:t>Child Abuse and Neglect (Policy #1030)</a:t>
            </a:r>
          </a:p>
          <a:p>
            <a:pPr lvl="1" eaLnBrk="1" hangingPunct="1">
              <a:lnSpc>
                <a:spcPct val="90000"/>
              </a:lnSpc>
            </a:pPr>
            <a:r>
              <a:rPr lang="en-US" sz="2400" dirty="0">
                <a:latin typeface="+mj-lt"/>
                <a:ea typeface="ＭＳ Ｐゴシック" charset="0"/>
                <a:cs typeface="Comic Sans MS" charset="0"/>
              </a:rPr>
              <a:t>As service providers we are required to report any               suspected abuse.  You are another set of eyes and ears to help keep our students safe</a:t>
            </a:r>
            <a:r>
              <a:rPr lang="en-US" sz="2400" dirty="0" smtClean="0">
                <a:latin typeface="+mj-lt"/>
                <a:ea typeface="ＭＳ Ｐゴシック" charset="0"/>
                <a:cs typeface="Comic Sans MS" charset="0"/>
              </a:rPr>
              <a:t>!</a:t>
            </a:r>
            <a:endParaRPr lang="en-US" sz="2400" dirty="0">
              <a:latin typeface="+mj-lt"/>
              <a:ea typeface="ＭＳ Ｐゴシック"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451473"/>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Black"/>
                <a:ea typeface="ＭＳ Ｐゴシック" charset="0"/>
                <a:cs typeface="Arial Black"/>
              </a:rPr>
              <a:t>Important Policies</a:t>
            </a:r>
            <a:r>
              <a:rPr lang="en-US" sz="3200" dirty="0">
                <a:latin typeface="Arial Black"/>
                <a:ea typeface="ＭＳ Ｐゴシック" charset="0"/>
                <a:cs typeface="Arial Black"/>
              </a:rPr>
              <a:t> </a:t>
            </a:r>
            <a:br>
              <a:rPr lang="en-US" sz="3200" dirty="0">
                <a:latin typeface="Arial Black"/>
                <a:ea typeface="ＭＳ Ｐゴシック" charset="0"/>
                <a:cs typeface="Arial Black"/>
              </a:rPr>
            </a:br>
            <a:r>
              <a:rPr lang="en-US" dirty="0">
                <a:ea typeface="ＭＳ Ｐゴシック" charset="0"/>
                <a:cs typeface="ＭＳ Ｐゴシック" charset="0"/>
              </a:rPr>
              <a:t>(These can be found on the school system website </a:t>
            </a:r>
            <a:br>
              <a:rPr lang="en-US" dirty="0">
                <a:ea typeface="ＭＳ Ｐゴシック" charset="0"/>
                <a:cs typeface="ＭＳ Ｐゴシック" charset="0"/>
              </a:rPr>
            </a:br>
            <a:r>
              <a:rPr lang="en-US" dirty="0">
                <a:ea typeface="ＭＳ Ｐゴシック" charset="0"/>
                <a:cs typeface="ＭＳ Ｐゴシック" charset="0"/>
              </a:rPr>
              <a:t>at </a:t>
            </a:r>
            <a:r>
              <a:rPr lang="en-US" dirty="0" err="1">
                <a:ea typeface="ＭＳ Ｐゴシック" charset="0"/>
                <a:cs typeface="ＭＳ Ｐゴシック" charset="0"/>
              </a:rPr>
              <a:t>www.hcpss.org</a:t>
            </a:r>
            <a:r>
              <a:rPr lang="en-US" dirty="0">
                <a:ea typeface="ＭＳ Ｐゴシック" charset="0"/>
                <a:cs typeface="ＭＳ Ｐゴシック" charset="0"/>
              </a:rPr>
              <a:t>.)</a:t>
            </a:r>
            <a:endParaRPr lang="en-US" dirty="0"/>
          </a:p>
        </p:txBody>
      </p:sp>
      <p:sp>
        <p:nvSpPr>
          <p:cNvPr id="3" name="Text Placeholder 2"/>
          <p:cNvSpPr>
            <a:spLocks noGrp="1"/>
          </p:cNvSpPr>
          <p:nvPr>
            <p:ph type="body" idx="1"/>
          </p:nvPr>
        </p:nvSpPr>
        <p:spPr/>
        <p:txBody>
          <a:bodyPr/>
          <a:lstStyle/>
          <a:p>
            <a:pPr eaLnBrk="1" hangingPunct="1"/>
            <a:r>
              <a:rPr lang="en-US" sz="2400" dirty="0">
                <a:latin typeface="+mj-lt"/>
                <a:ea typeface="ＭＳ Ｐゴシック" charset="0"/>
                <a:cs typeface="Comic Sans MS" charset="0"/>
              </a:rPr>
              <a:t>Civility</a:t>
            </a:r>
            <a:r>
              <a:rPr lang="en-US" sz="2400" dirty="0">
                <a:latin typeface="Comic Sans MS" charset="0"/>
                <a:ea typeface="ＭＳ Ｐゴシック" charset="0"/>
                <a:cs typeface="Comic Sans MS" charset="0"/>
              </a:rPr>
              <a:t> (</a:t>
            </a:r>
            <a:r>
              <a:rPr lang="en-US" sz="2400" dirty="0">
                <a:latin typeface="+mj-lt"/>
                <a:ea typeface="ＭＳ Ｐゴシック" charset="0"/>
                <a:cs typeface="Comic Sans MS" charset="0"/>
              </a:rPr>
              <a:t>Policy #1000)</a:t>
            </a:r>
          </a:p>
          <a:p>
            <a:pPr lvl="1" eaLnBrk="1" hangingPunct="1"/>
            <a:r>
              <a:rPr lang="en-US" sz="2400" dirty="0">
                <a:ea typeface="ＭＳ Ｐゴシック" charset="0"/>
                <a:cs typeface="Comic Sans MS" charset="0"/>
              </a:rPr>
              <a:t>This helps to remind us that an environment of mutual respect and civil conduct between and among students, school system employees, parents, volunteers, and the general public is critical to the achievement of students and staff.</a:t>
            </a:r>
          </a:p>
          <a:p>
            <a:pPr eaLnBrk="1" hangingPunct="1"/>
            <a:r>
              <a:rPr lang="en-US" sz="2400" dirty="0">
                <a:ea typeface="ＭＳ Ｐゴシック" charset="0"/>
                <a:cs typeface="Comic Sans MS" charset="0"/>
              </a:rPr>
              <a:t>Weapons (Policy #9250)</a:t>
            </a:r>
          </a:p>
          <a:p>
            <a:pPr lvl="1" eaLnBrk="1" hangingPunct="1"/>
            <a:r>
              <a:rPr lang="en-US" sz="2400" dirty="0">
                <a:ea typeface="ＭＳ Ｐゴシック" charset="0"/>
                <a:cs typeface="Comic Sans MS" charset="0"/>
              </a:rPr>
              <a:t>No weapons are allowed.</a:t>
            </a:r>
          </a:p>
          <a:p>
            <a:pPr lvl="1" eaLnBrk="1" hangingPunct="1"/>
            <a:r>
              <a:rPr lang="en-US" sz="2400" dirty="0">
                <a:ea typeface="ＭＳ Ｐゴシック" charset="0"/>
                <a:cs typeface="Comic Sans MS" charset="0"/>
              </a:rPr>
              <a:t>Communicate any concerns to the administration.</a:t>
            </a:r>
          </a:p>
          <a:p>
            <a:endParaRPr lang="en-US" sz="2400"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7312946"/>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6629400" y="0"/>
            <a:ext cx="2514599" cy="598932"/>
          </a:xfrm>
          <a:prstGeom prst="rect">
            <a:avLst/>
          </a:prstGeom>
          <a:noFill/>
          <a:ln>
            <a:noFill/>
          </a:ln>
        </p:spPr>
      </p:pic>
      <p:sp>
        <p:nvSpPr>
          <p:cNvPr id="129" name="Shape 129"/>
          <p:cNvSpPr txBox="1"/>
          <p:nvPr/>
        </p:nvSpPr>
        <p:spPr>
          <a:xfrm>
            <a:off x="152400" y="762000"/>
            <a:ext cx="8839199" cy="5262979"/>
          </a:xfrm>
          <a:prstGeom prst="rect">
            <a:avLst/>
          </a:prstGeom>
          <a:noFill/>
          <a:ln>
            <a:noFill/>
          </a:ln>
        </p:spPr>
        <p:txBody>
          <a:bodyPr lIns="91425" tIns="45700" rIns="91425" bIns="45700" anchor="t" anchorCtr="0">
            <a:noAutofit/>
          </a:bodyPr>
          <a:lstStyle/>
          <a:p>
            <a:pPr marL="0" marR="0" lvl="0" indent="0" algn="l" rtl="0">
              <a:lnSpc>
                <a:spcPct val="200000"/>
              </a:lnSpc>
              <a:spcBef>
                <a:spcPts val="0"/>
              </a:spcBef>
              <a:buSzPct val="25000"/>
              <a:buNone/>
            </a:pPr>
            <a:r>
              <a:rPr lang="en-US" sz="2400" b="1" i="0" u="none" strike="noStrike" cap="none" baseline="0" dirty="0">
                <a:solidFill>
                  <a:schemeClr val="dk1"/>
                </a:solidFill>
                <a:latin typeface="Arial"/>
                <a:ea typeface="Arial"/>
                <a:cs typeface="Arial"/>
                <a:sym typeface="Arial"/>
              </a:rPr>
              <a:t>TO COMPLETE YOUR CONFIDENTIALITY TRAINING</a:t>
            </a:r>
          </a:p>
          <a:p>
            <a:pPr marL="800100" marR="0" lvl="1" indent="-342900" algn="l" rtl="0">
              <a:lnSpc>
                <a:spcPct val="200000"/>
              </a:lnSpc>
              <a:spcBef>
                <a:spcPts val="0"/>
              </a:spcBef>
              <a:buClr>
                <a:schemeClr val="dk1"/>
              </a:buClr>
              <a:buSzPct val="100000"/>
              <a:buFont typeface="Arial"/>
              <a:buChar char="•"/>
            </a:pPr>
            <a:r>
              <a:rPr lang="en-US" sz="2400" u="sng" dirty="0">
                <a:solidFill>
                  <a:schemeClr val="dk1"/>
                </a:solidFill>
              </a:rPr>
              <a:t>P</a:t>
            </a:r>
            <a:r>
              <a:rPr lang="en-US" sz="2400" b="0" i="0" u="sng" strike="noStrike" cap="none" baseline="0" dirty="0" smtClean="0">
                <a:solidFill>
                  <a:schemeClr val="dk1"/>
                </a:solidFill>
                <a:latin typeface="Arial"/>
                <a:ea typeface="Arial"/>
                <a:cs typeface="Arial"/>
                <a:sym typeface="Arial"/>
              </a:rPr>
              <a:t>rint</a:t>
            </a:r>
            <a:r>
              <a:rPr lang="en-US" sz="2400" b="0" i="0" u="none" strike="noStrike" cap="none" baseline="0" dirty="0" smtClean="0">
                <a:solidFill>
                  <a:schemeClr val="dk1"/>
                </a:solidFill>
                <a:latin typeface="Arial"/>
                <a:ea typeface="Arial"/>
                <a:cs typeface="Arial"/>
                <a:sym typeface="Arial"/>
              </a:rPr>
              <a:t> </a:t>
            </a:r>
            <a:r>
              <a:rPr lang="en-US" sz="2400" b="0" i="0" u="none" strike="noStrike" cap="none" baseline="0" dirty="0">
                <a:solidFill>
                  <a:schemeClr val="dk1"/>
                </a:solidFill>
                <a:latin typeface="Arial"/>
                <a:ea typeface="Arial"/>
                <a:cs typeface="Arial"/>
                <a:sym typeface="Arial"/>
              </a:rPr>
              <a:t>the Certification Form </a:t>
            </a:r>
          </a:p>
          <a:p>
            <a:pPr marL="800100" marR="0" lvl="1" indent="-342900" algn="l" rtl="0">
              <a:lnSpc>
                <a:spcPct val="200000"/>
              </a:lnSpc>
              <a:spcBef>
                <a:spcPts val="0"/>
              </a:spcBef>
              <a:buClr>
                <a:schemeClr val="dk1"/>
              </a:buClr>
              <a:buSzPct val="100000"/>
              <a:buFont typeface="Arial"/>
              <a:buChar char="•"/>
            </a:pPr>
            <a:r>
              <a:rPr lang="en-US" sz="2400" b="0" i="0" u="sng" strike="noStrike" cap="none" baseline="0" dirty="0">
                <a:solidFill>
                  <a:schemeClr val="dk1"/>
                </a:solidFill>
                <a:latin typeface="Arial"/>
                <a:ea typeface="Arial"/>
                <a:cs typeface="Arial"/>
                <a:sym typeface="Arial"/>
              </a:rPr>
              <a:t>Sign</a:t>
            </a:r>
            <a:r>
              <a:rPr lang="en-US" sz="2400" b="0" i="0" u="none" strike="noStrike" cap="none" baseline="0" dirty="0">
                <a:solidFill>
                  <a:schemeClr val="dk1"/>
                </a:solidFill>
                <a:latin typeface="Arial"/>
                <a:ea typeface="Arial"/>
                <a:cs typeface="Arial"/>
                <a:sym typeface="Arial"/>
              </a:rPr>
              <a:t> and </a:t>
            </a:r>
            <a:r>
              <a:rPr lang="en-US" sz="2400" b="0" i="0" u="sng" strike="noStrike" cap="none" baseline="0" dirty="0">
                <a:solidFill>
                  <a:schemeClr val="dk1"/>
                </a:solidFill>
                <a:latin typeface="Arial"/>
                <a:ea typeface="Arial"/>
                <a:cs typeface="Arial"/>
                <a:sym typeface="Arial"/>
              </a:rPr>
              <a:t>date</a:t>
            </a:r>
            <a:r>
              <a:rPr lang="en-US" sz="2400" b="0" i="0" u="none" strike="noStrike" cap="none" baseline="0" dirty="0">
                <a:solidFill>
                  <a:schemeClr val="dk1"/>
                </a:solidFill>
                <a:latin typeface="Arial"/>
                <a:ea typeface="Arial"/>
                <a:cs typeface="Arial"/>
                <a:sym typeface="Arial"/>
              </a:rPr>
              <a:t> the Certification Form</a:t>
            </a:r>
          </a:p>
          <a:p>
            <a:pPr marL="800100" marR="0" lvl="1" indent="-342900" algn="l" rtl="0">
              <a:lnSpc>
                <a:spcPct val="200000"/>
              </a:lnSpc>
              <a:spcBef>
                <a:spcPts val="0"/>
              </a:spcBef>
              <a:buClr>
                <a:schemeClr val="dk1"/>
              </a:buClr>
              <a:buSzPct val="100000"/>
              <a:buFont typeface="Arial"/>
              <a:buChar char="•"/>
            </a:pPr>
            <a:r>
              <a:rPr lang="en-US" sz="2400" b="0" i="0" u="sng" strike="noStrike" cap="none" baseline="0" dirty="0">
                <a:solidFill>
                  <a:schemeClr val="dk1"/>
                </a:solidFill>
                <a:latin typeface="Arial"/>
                <a:ea typeface="Arial"/>
                <a:cs typeface="Arial"/>
                <a:sym typeface="Arial"/>
              </a:rPr>
              <a:t>Bring</a:t>
            </a:r>
            <a:r>
              <a:rPr lang="en-US" sz="2400" b="0" i="0" u="none" strike="noStrike" cap="none" baseline="0" dirty="0">
                <a:solidFill>
                  <a:schemeClr val="dk1"/>
                </a:solidFill>
                <a:latin typeface="Arial"/>
                <a:ea typeface="Arial"/>
                <a:cs typeface="Arial"/>
                <a:sym typeface="Arial"/>
              </a:rPr>
              <a:t> the Certification Form to </a:t>
            </a:r>
            <a:r>
              <a:rPr lang="en-US" sz="2400" b="0" i="0" u="none" strike="noStrike" cap="none" baseline="0" dirty="0" err="1" smtClean="0">
                <a:solidFill>
                  <a:schemeClr val="dk1"/>
                </a:solidFill>
                <a:latin typeface="Arial"/>
                <a:ea typeface="Arial"/>
                <a:cs typeface="Arial"/>
                <a:sym typeface="Arial"/>
              </a:rPr>
              <a:t>Atholton</a:t>
            </a:r>
            <a:r>
              <a:rPr lang="en-US" sz="2400" b="0" i="0" u="none" strike="noStrike" cap="none" baseline="0" dirty="0" smtClean="0">
                <a:solidFill>
                  <a:schemeClr val="dk1"/>
                </a:solidFill>
                <a:latin typeface="Arial"/>
                <a:ea typeface="Arial"/>
                <a:cs typeface="Arial"/>
                <a:sym typeface="Arial"/>
              </a:rPr>
              <a:t> Elementary when </a:t>
            </a:r>
            <a:r>
              <a:rPr lang="en-US" sz="2400" b="0" i="0" u="none" strike="noStrike" cap="none" baseline="0" dirty="0">
                <a:solidFill>
                  <a:schemeClr val="dk1"/>
                </a:solidFill>
                <a:latin typeface="Arial"/>
                <a:ea typeface="Arial"/>
                <a:cs typeface="Arial"/>
                <a:sym typeface="Arial"/>
              </a:rPr>
              <a:t>you register to be a volunteer</a:t>
            </a:r>
          </a:p>
          <a:p>
            <a:pPr marL="800100" marR="0" lvl="1" indent="-342900" algn="l" rtl="0">
              <a:lnSpc>
                <a:spcPct val="200000"/>
              </a:lnSpc>
              <a:spcBef>
                <a:spcPts val="0"/>
              </a:spcBef>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Please print and complete a Certification Form for each school in which you have a student and want to volunteer</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arent-volunteer-confidentiality-certificate.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752247" y="-981994"/>
            <a:ext cx="5745453" cy="8887075"/>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523777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Arial Black"/>
                <a:cs typeface="Arial Black"/>
              </a:rPr>
              <a:t>Thank you for volunteering</a:t>
            </a:r>
            <a:endParaRPr lang="en-US" sz="3600" dirty="0">
              <a:latin typeface="Arial Black"/>
              <a:cs typeface="Arial Black"/>
            </a:endParaRPr>
          </a:p>
        </p:txBody>
      </p:sp>
      <p:sp>
        <p:nvSpPr>
          <p:cNvPr id="3" name="Text Placeholder 2"/>
          <p:cNvSpPr>
            <a:spLocks noGrp="1"/>
          </p:cNvSpPr>
          <p:nvPr>
            <p:ph type="body" idx="1"/>
          </p:nvPr>
        </p:nvSpPr>
        <p:spPr/>
        <p:txBody>
          <a:bodyPr/>
          <a:lstStyle/>
          <a:p>
            <a:r>
              <a:rPr lang="en-US" sz="2400" dirty="0"/>
              <a:t>Thank you for your interest in volunteering </a:t>
            </a:r>
            <a:r>
              <a:rPr lang="en-US" sz="2400" dirty="0" smtClean="0"/>
              <a:t>at </a:t>
            </a:r>
            <a:r>
              <a:rPr lang="en-US" sz="2400" dirty="0" err="1" smtClean="0"/>
              <a:t>Atholton</a:t>
            </a:r>
            <a:r>
              <a:rPr lang="en-US" sz="2400" dirty="0" smtClean="0"/>
              <a:t> Elementary! </a:t>
            </a:r>
            <a:r>
              <a:rPr lang="en-US" sz="2400" dirty="0"/>
              <a:t>We value our volunteers and the contributions they make to our students and </a:t>
            </a:r>
            <a:r>
              <a:rPr lang="en-US" sz="2400" dirty="0" smtClean="0"/>
              <a:t>school.</a:t>
            </a:r>
          </a:p>
          <a:p>
            <a:r>
              <a:rPr lang="en-US" sz="2400" dirty="0" smtClean="0"/>
              <a:t>This course will discuss important information for volunteering at </a:t>
            </a:r>
            <a:r>
              <a:rPr lang="en-US" sz="2400" dirty="0" err="1" smtClean="0"/>
              <a:t>Atholton</a:t>
            </a:r>
            <a:r>
              <a:rPr lang="en-US" sz="2400" dirty="0" smtClean="0"/>
              <a:t> Elementary.</a:t>
            </a:r>
            <a:endParaRPr lang="en-US" sz="2400" dirty="0"/>
          </a:p>
          <a:p>
            <a:r>
              <a:rPr lang="en-US" sz="2400" dirty="0" smtClean="0"/>
              <a:t>Additionally, according </a:t>
            </a:r>
            <a:r>
              <a:rPr lang="en-US" sz="2400" dirty="0"/>
              <a:t>to HCPSS Board Policy, all parent volunteers must complete a Confidentiality Training Course about protecting the privacy of our students, staff, and schools. </a:t>
            </a:r>
            <a:endParaRPr lang="en-US" sz="2400" dirty="0" smtClean="0"/>
          </a:p>
          <a:p>
            <a:r>
              <a:rPr lang="en-US" sz="2400" dirty="0" smtClean="0"/>
              <a:t>Please </a:t>
            </a:r>
            <a:r>
              <a:rPr lang="en-US" sz="2400" dirty="0"/>
              <a:t>complete this course before </a:t>
            </a:r>
            <a:r>
              <a:rPr lang="en-US" sz="2400" dirty="0" smtClean="0"/>
              <a:t>volunteering this year at </a:t>
            </a:r>
            <a:r>
              <a:rPr lang="en-US" sz="2400" dirty="0" err="1" smtClean="0"/>
              <a:t>Atholton</a:t>
            </a:r>
            <a:r>
              <a:rPr lang="en-US" sz="2400" dirty="0" smtClean="0"/>
              <a:t>. </a:t>
            </a:r>
            <a:r>
              <a:rPr lang="en-US" sz="2400" dirty="0"/>
              <a:t>The course takes about 5 minutes to complete.</a:t>
            </a:r>
          </a:p>
          <a:p>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31537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6629400" y="0"/>
            <a:ext cx="2514599" cy="598932"/>
          </a:xfrm>
          <a:prstGeom prst="rect">
            <a:avLst/>
          </a:prstGeom>
          <a:noFill/>
          <a:ln>
            <a:noFill/>
          </a:ln>
        </p:spPr>
      </p:pic>
      <p:pic>
        <p:nvPicPr>
          <p:cNvPr id="98" name="Shape 98"/>
          <p:cNvPicPr preferRelativeResize="0"/>
          <p:nvPr/>
        </p:nvPicPr>
        <p:blipFill rotWithShape="1">
          <a:blip r:embed="rId4">
            <a:alphaModFix/>
          </a:blip>
          <a:srcRect/>
          <a:stretch/>
        </p:blipFill>
        <p:spPr>
          <a:xfrm>
            <a:off x="1181100" y="1247467"/>
            <a:ext cx="6705599" cy="5610532"/>
          </a:xfrm>
          <a:prstGeom prst="rect">
            <a:avLst/>
          </a:prstGeom>
          <a:noFill/>
          <a:ln>
            <a:noFill/>
          </a:ln>
        </p:spPr>
      </p:pic>
      <p:sp>
        <p:nvSpPr>
          <p:cNvPr id="99" name="Shape 99"/>
          <p:cNvSpPr txBox="1"/>
          <p:nvPr/>
        </p:nvSpPr>
        <p:spPr>
          <a:xfrm>
            <a:off x="381000" y="762000"/>
            <a:ext cx="5943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3F3F3F"/>
                </a:solidFill>
                <a:latin typeface="Arial"/>
                <a:ea typeface="Arial"/>
                <a:cs typeface="Arial"/>
                <a:sym typeface="Arial"/>
              </a:rPr>
              <a:t>At HCPSS, we value our volunteers</a:t>
            </a:r>
            <a:r>
              <a:rPr lang="en-US" sz="1800" b="0" i="0" u="none" strike="noStrike" cap="none" baseline="0">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a:stretch/>
        </p:blipFill>
        <p:spPr>
          <a:xfrm>
            <a:off x="6629400" y="0"/>
            <a:ext cx="2514599" cy="598932"/>
          </a:xfrm>
          <a:prstGeom prst="rect">
            <a:avLst/>
          </a:prstGeom>
          <a:noFill/>
          <a:ln>
            <a:noFill/>
          </a:ln>
        </p:spPr>
      </p:pic>
      <p:sp>
        <p:nvSpPr>
          <p:cNvPr id="106" name="Shape 106"/>
          <p:cNvSpPr txBox="1"/>
          <p:nvPr/>
        </p:nvSpPr>
        <p:spPr>
          <a:xfrm>
            <a:off x="106906" y="457200"/>
            <a:ext cx="86868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3F3F3F"/>
                </a:solidFill>
                <a:latin typeface="Arial"/>
                <a:ea typeface="Arial"/>
                <a:cs typeface="Arial"/>
                <a:sym typeface="Arial"/>
              </a:rPr>
              <a:t>We also value keeping information about </a:t>
            </a:r>
          </a:p>
          <a:p>
            <a:pPr marL="0" marR="0" lvl="0" indent="0" algn="l" rtl="0">
              <a:spcBef>
                <a:spcPts val="0"/>
              </a:spcBef>
              <a:buSzPct val="25000"/>
              <a:buNone/>
            </a:pPr>
            <a:r>
              <a:rPr lang="en-US" sz="2400" b="1" i="0" u="none" strike="noStrike" cap="none" baseline="0">
                <a:solidFill>
                  <a:srgbClr val="3F3F3F"/>
                </a:solidFill>
                <a:latin typeface="Arial"/>
                <a:ea typeface="Arial"/>
                <a:cs typeface="Arial"/>
                <a:sym typeface="Arial"/>
              </a:rPr>
              <a:t>our students and their families</a:t>
            </a:r>
          </a:p>
        </p:txBody>
      </p:sp>
      <p:pic>
        <p:nvPicPr>
          <p:cNvPr id="107" name="Shape 107"/>
          <p:cNvPicPr preferRelativeResize="0"/>
          <p:nvPr/>
        </p:nvPicPr>
        <p:blipFill rotWithShape="1">
          <a:blip r:embed="rId4">
            <a:alphaModFix/>
          </a:blip>
          <a:srcRect/>
          <a:stretch/>
        </p:blipFill>
        <p:spPr>
          <a:xfrm>
            <a:off x="493929" y="1408932"/>
            <a:ext cx="7912756" cy="4511431"/>
          </a:xfrm>
          <a:prstGeom prst="rect">
            <a:avLst/>
          </a:prstGeom>
          <a:noFill/>
          <a:ln>
            <a:noFill/>
          </a:ln>
        </p:spPr>
      </p:pic>
      <p:sp>
        <p:nvSpPr>
          <p:cNvPr id="108" name="Shape 108"/>
          <p:cNvSpPr txBox="1"/>
          <p:nvPr/>
        </p:nvSpPr>
        <p:spPr>
          <a:xfrm>
            <a:off x="4837328" y="5951762"/>
            <a:ext cx="339227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dk1"/>
                </a:solidFill>
                <a:latin typeface="Arial"/>
                <a:ea typeface="Arial"/>
                <a:cs typeface="Arial"/>
                <a:sym typeface="Arial"/>
              </a:rPr>
              <a:t>CONFIDENTIAL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a:stretch/>
        </p:blipFill>
        <p:spPr>
          <a:xfrm>
            <a:off x="6629400" y="0"/>
            <a:ext cx="2514599" cy="598932"/>
          </a:xfrm>
          <a:prstGeom prst="rect">
            <a:avLst/>
          </a:prstGeom>
          <a:noFill/>
          <a:ln>
            <a:noFill/>
          </a:ln>
        </p:spPr>
      </p:pic>
      <p:sp>
        <p:nvSpPr>
          <p:cNvPr id="115" name="Shape 115"/>
          <p:cNvSpPr txBox="1"/>
          <p:nvPr/>
        </p:nvSpPr>
        <p:spPr>
          <a:xfrm>
            <a:off x="214742" y="762000"/>
            <a:ext cx="8929256" cy="580158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a:solidFill>
                  <a:srgbClr val="3F3F3F"/>
                </a:solidFill>
                <a:latin typeface="Arial"/>
                <a:ea typeface="Arial"/>
                <a:cs typeface="Arial"/>
                <a:sym typeface="Arial"/>
              </a:rPr>
              <a:t>According to Federal Law, State Regulations, and HCPSS Polices</a:t>
            </a:r>
          </a:p>
          <a:p>
            <a:pPr marL="0" marR="0" lvl="0" indent="0" algn="l" rtl="0">
              <a:spcBef>
                <a:spcPts val="0"/>
              </a:spcBef>
              <a:buNone/>
            </a:pPr>
            <a:endParaRPr sz="1800" b="1" i="0" u="none" strike="noStrike" cap="none" baseline="0">
              <a:solidFill>
                <a:srgbClr val="000000"/>
              </a:solidFill>
              <a:latin typeface="Arial"/>
              <a:ea typeface="Arial"/>
              <a:cs typeface="Arial"/>
              <a:sym typeface="Arial"/>
            </a:endParaRPr>
          </a:p>
          <a:p>
            <a:pPr marL="0" marR="0" lvl="0" indent="0" algn="l" rtl="0">
              <a:lnSpc>
                <a:spcPct val="150000"/>
              </a:lnSpc>
              <a:spcBef>
                <a:spcPts val="0"/>
              </a:spcBef>
              <a:buSzPct val="25000"/>
              <a:buNone/>
            </a:pPr>
            <a:r>
              <a:rPr lang="en-US" sz="1800" b="1" i="0" u="none" strike="noStrike" cap="none" baseline="0">
                <a:solidFill>
                  <a:srgbClr val="262626"/>
                </a:solidFill>
                <a:latin typeface="Arial"/>
                <a:ea typeface="Arial"/>
                <a:cs typeface="Arial"/>
                <a:sym typeface="Arial"/>
              </a:rPr>
              <a:t>If you are working or volunteering in a school, </a:t>
            </a:r>
            <a:r>
              <a:rPr lang="en-US" sz="1800" b="1" i="0" u="sng" strike="noStrike" cap="none" baseline="0">
                <a:solidFill>
                  <a:srgbClr val="262626"/>
                </a:solidFill>
                <a:latin typeface="Arial"/>
                <a:ea typeface="Arial"/>
                <a:cs typeface="Arial"/>
                <a:sym typeface="Arial"/>
              </a:rPr>
              <a:t>you are responsible </a:t>
            </a:r>
            <a:r>
              <a:rPr lang="en-US" sz="1800" b="1" i="0" u="none" strike="noStrike" cap="none" baseline="0">
                <a:solidFill>
                  <a:srgbClr val="262626"/>
                </a:solidFill>
                <a:latin typeface="Arial"/>
                <a:ea typeface="Arial"/>
                <a:cs typeface="Arial"/>
                <a:sym typeface="Arial"/>
              </a:rPr>
              <a:t>for maintaining the </a:t>
            </a:r>
            <a:r>
              <a:rPr lang="en-US" sz="1800" b="1" i="0" u="sng" strike="noStrike" cap="none" baseline="0">
                <a:solidFill>
                  <a:srgbClr val="262626"/>
                </a:solidFill>
                <a:latin typeface="Arial"/>
                <a:ea typeface="Arial"/>
                <a:cs typeface="Arial"/>
                <a:sym typeface="Arial"/>
              </a:rPr>
              <a:t>confidentiality</a:t>
            </a:r>
            <a:r>
              <a:rPr lang="en-US" sz="1800" b="1" i="0" u="none" strike="noStrike" cap="none" baseline="0">
                <a:solidFill>
                  <a:srgbClr val="262626"/>
                </a:solidFill>
                <a:latin typeface="Arial"/>
                <a:ea typeface="Arial"/>
                <a:cs typeface="Arial"/>
                <a:sym typeface="Arial"/>
              </a:rPr>
              <a:t> of all private, sensitive, and personally identifiable </a:t>
            </a:r>
            <a:r>
              <a:rPr lang="en-US" sz="1800" b="1" i="0" u="sng" strike="noStrike" cap="none" baseline="0">
                <a:solidFill>
                  <a:srgbClr val="262626"/>
                </a:solidFill>
                <a:latin typeface="Arial"/>
                <a:ea typeface="Arial"/>
                <a:cs typeface="Arial"/>
                <a:sym typeface="Arial"/>
              </a:rPr>
              <a:t>information</a:t>
            </a:r>
            <a:r>
              <a:rPr lang="en-US" sz="1800" b="1" i="0" u="none" strike="noStrike" cap="none" baseline="0">
                <a:solidFill>
                  <a:srgbClr val="262626"/>
                </a:solidFill>
                <a:latin typeface="Arial"/>
                <a:ea typeface="Arial"/>
                <a:cs typeface="Arial"/>
                <a:sym typeface="Arial"/>
              </a:rPr>
              <a:t> you may </a:t>
            </a:r>
            <a:r>
              <a:rPr lang="en-US" sz="1800" b="1" i="0" u="sng" strike="noStrike" cap="none" baseline="0">
                <a:solidFill>
                  <a:srgbClr val="262626"/>
                </a:solidFill>
                <a:latin typeface="Arial"/>
                <a:ea typeface="Arial"/>
                <a:cs typeface="Arial"/>
                <a:sym typeface="Arial"/>
              </a:rPr>
              <a:t>see</a:t>
            </a:r>
            <a:r>
              <a:rPr lang="en-US" sz="1800" b="1" i="0" u="none" strike="noStrike" cap="none" baseline="0">
                <a:solidFill>
                  <a:srgbClr val="262626"/>
                </a:solidFill>
                <a:latin typeface="Arial"/>
                <a:ea typeface="Arial"/>
                <a:cs typeface="Arial"/>
                <a:sym typeface="Arial"/>
              </a:rPr>
              <a:t> or </a:t>
            </a:r>
            <a:r>
              <a:rPr lang="en-US" sz="1800" b="1" i="0" u="sng" strike="noStrike" cap="none" baseline="0">
                <a:solidFill>
                  <a:srgbClr val="262626"/>
                </a:solidFill>
                <a:latin typeface="Arial"/>
                <a:ea typeface="Arial"/>
                <a:cs typeface="Arial"/>
                <a:sym typeface="Arial"/>
              </a:rPr>
              <a:t>hear</a:t>
            </a:r>
            <a:r>
              <a:rPr lang="en-US" sz="1800" b="1" i="0" u="none" strike="noStrike" cap="none" baseline="0">
                <a:solidFill>
                  <a:srgbClr val="262626"/>
                </a:solidFill>
                <a:latin typeface="Arial"/>
                <a:ea typeface="Arial"/>
                <a:cs typeface="Arial"/>
                <a:sym typeface="Arial"/>
              </a:rPr>
              <a:t> while volunteering.</a:t>
            </a:r>
          </a:p>
          <a:p>
            <a:pPr marL="0" marR="0" lvl="0" indent="0" algn="l" rtl="0">
              <a:spcBef>
                <a:spcPts val="0"/>
              </a:spcBef>
              <a:buNone/>
            </a:pPr>
            <a:endParaRPr sz="1800" b="1" i="0" u="none" strike="noStrike" cap="none" baseline="0">
              <a:solidFill>
                <a:srgbClr val="262626"/>
              </a:solidFill>
              <a:latin typeface="Arial"/>
              <a:ea typeface="Arial"/>
              <a:cs typeface="Arial"/>
              <a:sym typeface="Arial"/>
            </a:endParaRPr>
          </a:p>
          <a:p>
            <a:pPr marL="0" marR="0" lvl="0" indent="0" algn="l" rtl="0">
              <a:spcBef>
                <a:spcPts val="0"/>
              </a:spcBef>
              <a:buSzPct val="25000"/>
              <a:buNone/>
            </a:pPr>
            <a:r>
              <a:rPr lang="en-US" sz="1800" b="1" i="0" u="none" strike="noStrike" cap="none" baseline="0">
                <a:solidFill>
                  <a:srgbClr val="262626"/>
                </a:solidFill>
                <a:latin typeface="Arial"/>
                <a:ea typeface="Arial"/>
                <a:cs typeface="Arial"/>
                <a:sym typeface="Arial"/>
              </a:rPr>
              <a:t>Information you must keep confidential includes:</a:t>
            </a:r>
          </a:p>
          <a:p>
            <a:pPr marL="742950" marR="0" lvl="1" indent="-285750" algn="l" rtl="0">
              <a:lnSpc>
                <a:spcPct val="200000"/>
              </a:lnSpc>
              <a:spcBef>
                <a:spcPts val="0"/>
              </a:spcBef>
              <a:buClr>
                <a:srgbClr val="0C0C0C"/>
              </a:buClr>
              <a:buSzPct val="100000"/>
              <a:buFont typeface="Arial"/>
              <a:buChar char="•"/>
            </a:pPr>
            <a:r>
              <a:rPr lang="en-US" sz="1800" b="1" i="0" u="none" strike="noStrike" cap="none" baseline="0">
                <a:solidFill>
                  <a:srgbClr val="0C0C0C"/>
                </a:solidFill>
                <a:latin typeface="Arial"/>
                <a:ea typeface="Arial"/>
                <a:cs typeface="Arial"/>
                <a:sym typeface="Arial"/>
              </a:rPr>
              <a:t>Students’ academic information (grades, test scores, transcripts)</a:t>
            </a:r>
          </a:p>
          <a:p>
            <a:pPr marL="742950" marR="0" lvl="1" indent="-285750" algn="l" rtl="0">
              <a:lnSpc>
                <a:spcPct val="200000"/>
              </a:lnSpc>
              <a:spcBef>
                <a:spcPts val="0"/>
              </a:spcBef>
              <a:buClr>
                <a:srgbClr val="0C0C0C"/>
              </a:buClr>
              <a:buSzPct val="100000"/>
              <a:buFont typeface="Arial"/>
              <a:buChar char="•"/>
            </a:pPr>
            <a:r>
              <a:rPr lang="en-US" sz="1800" b="1" i="0" u="none" strike="noStrike" cap="none" baseline="0">
                <a:solidFill>
                  <a:srgbClr val="0C0C0C"/>
                </a:solidFill>
                <a:latin typeface="Arial"/>
                <a:ea typeface="Arial"/>
                <a:cs typeface="Arial"/>
                <a:sym typeface="Arial"/>
              </a:rPr>
              <a:t>Students’ discipline or behavior (detentions, suspensions)</a:t>
            </a:r>
          </a:p>
          <a:p>
            <a:pPr marL="742950" marR="0" lvl="1" indent="-285750" algn="l" rtl="0">
              <a:lnSpc>
                <a:spcPct val="200000"/>
              </a:lnSpc>
              <a:spcBef>
                <a:spcPts val="0"/>
              </a:spcBef>
              <a:buClr>
                <a:srgbClr val="0C0C0C"/>
              </a:buClr>
              <a:buSzPct val="100000"/>
              <a:buFont typeface="Arial"/>
              <a:buChar char="•"/>
            </a:pPr>
            <a:r>
              <a:rPr lang="en-US" sz="1800" b="1" i="0" u="none" strike="noStrike" cap="none" baseline="0">
                <a:solidFill>
                  <a:srgbClr val="0C0C0C"/>
                </a:solidFill>
                <a:latin typeface="Arial"/>
                <a:ea typeface="Arial"/>
                <a:cs typeface="Arial"/>
                <a:sym typeface="Arial"/>
              </a:rPr>
              <a:t>Students’ health (trips to the nurse, medications)</a:t>
            </a:r>
          </a:p>
          <a:p>
            <a:pPr marL="742950" marR="0" lvl="1" indent="-285750" algn="l" rtl="0">
              <a:lnSpc>
                <a:spcPct val="200000"/>
              </a:lnSpc>
              <a:spcBef>
                <a:spcPts val="0"/>
              </a:spcBef>
              <a:buClr>
                <a:srgbClr val="0C0C0C"/>
              </a:buClr>
              <a:buSzPct val="100000"/>
              <a:buFont typeface="Arial"/>
              <a:buChar char="•"/>
            </a:pPr>
            <a:r>
              <a:rPr lang="en-US" sz="1800" b="1" i="0" u="none" strike="noStrike" cap="none" baseline="0">
                <a:solidFill>
                  <a:srgbClr val="0C0C0C"/>
                </a:solidFill>
                <a:latin typeface="Arial"/>
                <a:ea typeface="Arial"/>
                <a:cs typeface="Arial"/>
                <a:sym typeface="Arial"/>
              </a:rPr>
              <a:t>Students’ family information (parents’ marital status, employment)</a:t>
            </a:r>
          </a:p>
          <a:p>
            <a:pPr marL="742950" marR="0" lvl="1" indent="-285750" algn="l" rtl="0">
              <a:lnSpc>
                <a:spcPct val="200000"/>
              </a:lnSpc>
              <a:spcBef>
                <a:spcPts val="0"/>
              </a:spcBef>
              <a:buClr>
                <a:srgbClr val="0C0C0C"/>
              </a:buClr>
              <a:buSzPct val="100000"/>
              <a:buFont typeface="Arial"/>
              <a:buChar char="•"/>
            </a:pPr>
            <a:r>
              <a:rPr lang="en-US" sz="1800" b="1" i="0" u="none" strike="noStrike" cap="none" baseline="0">
                <a:solidFill>
                  <a:srgbClr val="0C0C0C"/>
                </a:solidFill>
                <a:latin typeface="Arial"/>
                <a:ea typeface="Arial"/>
                <a:cs typeface="Arial"/>
                <a:sym typeface="Arial"/>
              </a:rPr>
              <a:t>Staffs’ discussions and comments about students</a:t>
            </a:r>
          </a:p>
          <a:p>
            <a:pPr marL="742950" marR="0" lvl="1" indent="-285750" algn="l" rtl="0">
              <a:lnSpc>
                <a:spcPct val="200000"/>
              </a:lnSpc>
              <a:spcBef>
                <a:spcPts val="0"/>
              </a:spcBef>
              <a:buClr>
                <a:srgbClr val="0C0C0C"/>
              </a:buClr>
              <a:buSzPct val="100000"/>
              <a:buFont typeface="Arial"/>
              <a:buChar char="•"/>
            </a:pPr>
            <a:r>
              <a:rPr lang="en-US" sz="1800" b="1" i="0" u="none" strike="noStrike" cap="none" baseline="0">
                <a:solidFill>
                  <a:srgbClr val="0C0C0C"/>
                </a:solidFill>
                <a:latin typeface="Arial"/>
                <a:ea typeface="Arial"/>
                <a:cs typeface="Arial"/>
                <a:sym typeface="Arial"/>
              </a:rPr>
              <a:t>Any other information you hear or see about an individual student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6629400" y="0"/>
            <a:ext cx="2514599" cy="598932"/>
          </a:xfrm>
          <a:prstGeom prst="rect">
            <a:avLst/>
          </a:prstGeom>
          <a:noFill/>
          <a:ln>
            <a:noFill/>
          </a:ln>
        </p:spPr>
      </p:pic>
      <p:sp>
        <p:nvSpPr>
          <p:cNvPr id="122" name="Shape 122"/>
          <p:cNvSpPr txBox="1"/>
          <p:nvPr/>
        </p:nvSpPr>
        <p:spPr>
          <a:xfrm>
            <a:off x="533400" y="1153236"/>
            <a:ext cx="8077199" cy="3908762"/>
          </a:xfrm>
          <a:prstGeom prst="rect">
            <a:avLst/>
          </a:prstGeom>
          <a:noFill/>
          <a:ln>
            <a:noFill/>
          </a:ln>
        </p:spPr>
        <p:txBody>
          <a:bodyPr lIns="91425" tIns="45700" rIns="91425" bIns="45700" anchor="t" anchorCtr="0">
            <a:noAutofit/>
          </a:bodyPr>
          <a:lstStyle/>
          <a:p>
            <a:pPr marL="0" marR="0" lvl="0" indent="0" algn="ctr" rtl="0">
              <a:lnSpc>
                <a:spcPct val="200000"/>
              </a:lnSpc>
              <a:spcBef>
                <a:spcPts val="0"/>
              </a:spcBef>
              <a:buSzPct val="25000"/>
              <a:buNone/>
            </a:pPr>
            <a:r>
              <a:rPr lang="en-US" sz="2400" b="1" i="0" u="none" strike="noStrike" cap="none" baseline="0">
                <a:solidFill>
                  <a:schemeClr val="dk1"/>
                </a:solidFill>
                <a:latin typeface="Arial"/>
                <a:ea typeface="Arial"/>
                <a:cs typeface="Arial"/>
                <a:sym typeface="Arial"/>
              </a:rPr>
              <a:t>By certifying your completion of this module, </a:t>
            </a:r>
          </a:p>
          <a:p>
            <a:pPr marL="0" marR="0" lvl="0" indent="0" algn="ctr" rtl="0">
              <a:lnSpc>
                <a:spcPct val="200000"/>
              </a:lnSpc>
              <a:spcBef>
                <a:spcPts val="0"/>
              </a:spcBef>
              <a:buSzPct val="25000"/>
              <a:buNone/>
            </a:pPr>
            <a:r>
              <a:rPr lang="en-US" sz="2400" b="1" i="0" u="none" strike="noStrike" cap="none" baseline="0">
                <a:solidFill>
                  <a:schemeClr val="dk1"/>
                </a:solidFill>
                <a:latin typeface="Arial"/>
                <a:ea typeface="Arial"/>
                <a:cs typeface="Arial"/>
                <a:sym typeface="Arial"/>
              </a:rPr>
              <a:t>you agree to keep confidential any and all </a:t>
            </a:r>
            <a:r>
              <a:rPr lang="en-US" sz="2400" b="1" i="0" u="sng" strike="noStrike" cap="none" baseline="0">
                <a:solidFill>
                  <a:schemeClr val="dk1"/>
                </a:solidFill>
                <a:latin typeface="Arial"/>
                <a:ea typeface="Arial"/>
                <a:cs typeface="Arial"/>
                <a:sym typeface="Arial"/>
              </a:rPr>
              <a:t>private</a:t>
            </a:r>
            <a:r>
              <a:rPr lang="en-US" sz="2400" b="1" i="0" u="none" strike="noStrike" cap="none" baseline="0">
                <a:solidFill>
                  <a:schemeClr val="dk1"/>
                </a:solidFill>
                <a:latin typeface="Arial"/>
                <a:ea typeface="Arial"/>
                <a:cs typeface="Arial"/>
                <a:sym typeface="Arial"/>
              </a:rPr>
              <a:t>, </a:t>
            </a:r>
            <a:r>
              <a:rPr lang="en-US" sz="2400" b="1" i="0" u="sng" strike="noStrike" cap="none" baseline="0">
                <a:solidFill>
                  <a:schemeClr val="dk1"/>
                </a:solidFill>
                <a:latin typeface="Arial"/>
                <a:ea typeface="Arial"/>
                <a:cs typeface="Arial"/>
                <a:sym typeface="Arial"/>
              </a:rPr>
              <a:t>sensitive</a:t>
            </a:r>
            <a:r>
              <a:rPr lang="en-US" sz="2400" b="1" i="0" u="none" strike="noStrike" cap="none" baseline="0">
                <a:solidFill>
                  <a:schemeClr val="dk1"/>
                </a:solidFill>
                <a:latin typeface="Arial"/>
                <a:ea typeface="Arial"/>
                <a:cs typeface="Arial"/>
                <a:sym typeface="Arial"/>
              </a:rPr>
              <a:t>, and </a:t>
            </a:r>
            <a:r>
              <a:rPr lang="en-US" sz="2400" b="1" i="0" u="sng" strike="noStrike" cap="none" baseline="0">
                <a:solidFill>
                  <a:schemeClr val="dk1"/>
                </a:solidFill>
                <a:latin typeface="Arial"/>
                <a:ea typeface="Arial"/>
                <a:cs typeface="Arial"/>
                <a:sym typeface="Arial"/>
              </a:rPr>
              <a:t>personally identifiable information </a:t>
            </a:r>
            <a:r>
              <a:rPr lang="en-US" sz="2400" b="1" i="0" u="none" strike="noStrike" cap="none" baseline="0">
                <a:solidFill>
                  <a:schemeClr val="dk1"/>
                </a:solidFill>
                <a:latin typeface="Arial"/>
                <a:ea typeface="Arial"/>
                <a:cs typeface="Arial"/>
                <a:sym typeface="Arial"/>
              </a:rPr>
              <a:t>you may </a:t>
            </a:r>
            <a:r>
              <a:rPr lang="en-US" sz="2400" b="1" i="0" u="sng" strike="noStrike" cap="none" baseline="0">
                <a:solidFill>
                  <a:schemeClr val="dk1"/>
                </a:solidFill>
                <a:latin typeface="Arial"/>
                <a:ea typeface="Arial"/>
                <a:cs typeface="Arial"/>
                <a:sym typeface="Arial"/>
              </a:rPr>
              <a:t>hear</a:t>
            </a:r>
            <a:r>
              <a:rPr lang="en-US" sz="2400" b="1" i="0" u="none" strike="noStrike" cap="none" baseline="0">
                <a:solidFill>
                  <a:schemeClr val="dk1"/>
                </a:solidFill>
                <a:latin typeface="Arial"/>
                <a:ea typeface="Arial"/>
                <a:cs typeface="Arial"/>
                <a:sym typeface="Arial"/>
              </a:rPr>
              <a:t> or </a:t>
            </a:r>
            <a:r>
              <a:rPr lang="en-US" sz="2400" b="1" i="0" u="sng" strike="noStrike" cap="none" baseline="0">
                <a:solidFill>
                  <a:schemeClr val="dk1"/>
                </a:solidFill>
                <a:latin typeface="Arial"/>
                <a:ea typeface="Arial"/>
                <a:cs typeface="Arial"/>
                <a:sym typeface="Arial"/>
              </a:rPr>
              <a:t>see</a:t>
            </a:r>
            <a:r>
              <a:rPr lang="en-US" sz="2400" b="1" i="0" u="none" strike="noStrike" cap="none" baseline="0">
                <a:solidFill>
                  <a:schemeClr val="dk1"/>
                </a:solidFill>
                <a:latin typeface="Arial"/>
                <a:ea typeface="Arial"/>
                <a:cs typeface="Arial"/>
                <a:sym typeface="Arial"/>
              </a:rPr>
              <a:t> while volunteering in a </a:t>
            </a:r>
          </a:p>
          <a:p>
            <a:pPr marL="0" marR="0" lvl="0" indent="0" algn="ctr" rtl="0">
              <a:lnSpc>
                <a:spcPct val="200000"/>
              </a:lnSpc>
              <a:spcBef>
                <a:spcPts val="0"/>
              </a:spcBef>
              <a:buSzPct val="25000"/>
              <a:buNone/>
            </a:pPr>
            <a:r>
              <a:rPr lang="en-US" sz="2800" b="1" i="0" u="none" strike="noStrike" cap="none" baseline="0">
                <a:solidFill>
                  <a:schemeClr val="dk1"/>
                </a:solidFill>
                <a:latin typeface="Arial"/>
                <a:ea typeface="Arial"/>
                <a:cs typeface="Arial"/>
                <a:sym typeface="Arial"/>
              </a:rPr>
              <a:t>Howard County School.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latin typeface="Arial Black"/>
                <a:cs typeface="Arial Black"/>
              </a:rPr>
              <a:t>Atholton’s</a:t>
            </a:r>
            <a:r>
              <a:rPr lang="en-US" sz="3200" dirty="0" smtClean="0">
                <a:latin typeface="Arial Black"/>
                <a:cs typeface="Arial Black"/>
              </a:rPr>
              <a:t> Volunteer Code of Ethics</a:t>
            </a:r>
            <a:endParaRPr lang="en-US" sz="3200" dirty="0">
              <a:latin typeface="Arial Black"/>
              <a:cs typeface="Arial Black"/>
            </a:endParaRPr>
          </a:p>
        </p:txBody>
      </p:sp>
      <p:sp>
        <p:nvSpPr>
          <p:cNvPr id="3" name="Text Placeholder 2"/>
          <p:cNvSpPr>
            <a:spLocks noGrp="1"/>
          </p:cNvSpPr>
          <p:nvPr>
            <p:ph type="body" idx="1"/>
          </p:nvPr>
        </p:nvSpPr>
        <p:spPr/>
        <p:txBody>
          <a:bodyPr/>
          <a:lstStyle/>
          <a:p>
            <a:pPr eaLnBrk="1" hangingPunct="1">
              <a:lnSpc>
                <a:spcPct val="90000"/>
              </a:lnSpc>
            </a:pPr>
            <a:r>
              <a:rPr lang="en-US" sz="2400" b="1" u="sng" dirty="0">
                <a:latin typeface="+mj-lt"/>
                <a:ea typeface="ＭＳ Ｐゴシック" charset="0"/>
                <a:cs typeface="ＭＳ Ｐゴシック" charset="0"/>
              </a:rPr>
              <a:t>Attitude</a:t>
            </a:r>
            <a:r>
              <a:rPr lang="en-US" sz="2400" b="1" dirty="0">
                <a:latin typeface="+mj-lt"/>
                <a:ea typeface="ＭＳ Ｐゴシック" charset="0"/>
                <a:cs typeface="ＭＳ Ｐゴシック" charset="0"/>
              </a:rPr>
              <a:t>:</a:t>
            </a:r>
            <a:r>
              <a:rPr lang="en-US" sz="2400" dirty="0">
                <a:latin typeface="+mj-lt"/>
                <a:ea typeface="ＭＳ Ｐゴシック" charset="0"/>
                <a:cs typeface="ＭＳ Ｐゴシック" charset="0"/>
              </a:rPr>
              <a:t> Please come to school with a good attitude, one that will say to the principal and teachers, "I'm glad you asked me to help you, " and one that will say to the boy or girl you</a:t>
            </a:r>
            <a:r>
              <a:rPr lang="ja-JP" altLang="en-US" sz="2400" dirty="0">
                <a:latin typeface="+mj-lt"/>
                <a:ea typeface="ＭＳ Ｐゴシック" charset="0"/>
                <a:cs typeface="ＭＳ Ｐゴシック" charset="0"/>
              </a:rPr>
              <a:t>’</a:t>
            </a:r>
            <a:r>
              <a:rPr lang="en-US" altLang="ja-JP" sz="2400" dirty="0">
                <a:latin typeface="+mj-lt"/>
                <a:ea typeface="ＭＳ Ｐゴシック" charset="0"/>
                <a:cs typeface="ＭＳ Ｐゴシック" charset="0"/>
              </a:rPr>
              <a:t>re working with, "You are so special. I'm glad that I have an opportunity to work with you.</a:t>
            </a:r>
            <a:r>
              <a:rPr lang="ja-JP" altLang="en-US" sz="2400" dirty="0">
                <a:latin typeface="+mj-lt"/>
                <a:ea typeface="ＭＳ Ｐゴシック" charset="0"/>
                <a:cs typeface="ＭＳ Ｐゴシック" charset="0"/>
              </a:rPr>
              <a:t>”</a:t>
            </a:r>
            <a:endParaRPr lang="en-US" altLang="ja-JP" sz="2400" dirty="0">
              <a:latin typeface="+mj-lt"/>
              <a:ea typeface="ＭＳ Ｐゴシック" charset="0"/>
              <a:cs typeface="ＭＳ Ｐゴシック" charset="0"/>
            </a:endParaRPr>
          </a:p>
          <a:p>
            <a:pPr eaLnBrk="1" hangingPunct="1">
              <a:lnSpc>
                <a:spcPct val="90000"/>
              </a:lnSpc>
            </a:pPr>
            <a:r>
              <a:rPr lang="en-US" sz="2400" b="1" u="sng" dirty="0">
                <a:latin typeface="+mj-lt"/>
                <a:ea typeface="ＭＳ Ｐゴシック" charset="0"/>
                <a:cs typeface="ＭＳ Ｐゴシック" charset="0"/>
              </a:rPr>
              <a:t>Behavior</a:t>
            </a:r>
            <a:r>
              <a:rPr lang="en-US" sz="2400" b="1" dirty="0">
                <a:latin typeface="+mj-lt"/>
                <a:ea typeface="ＭＳ Ｐゴシック" charset="0"/>
                <a:cs typeface="ＭＳ Ｐゴシック" charset="0"/>
              </a:rPr>
              <a:t>: </a:t>
            </a:r>
            <a:r>
              <a:rPr lang="en-US" sz="2400" dirty="0">
                <a:latin typeface="+mj-lt"/>
                <a:ea typeface="ＭＳ Ｐゴシック" charset="0"/>
                <a:cs typeface="ＭＳ Ｐゴシック" charset="0"/>
              </a:rPr>
              <a:t>You are another role model for our students.  Be sure to dress and act appropriately.  </a:t>
            </a:r>
            <a:endParaRPr lang="en-US" sz="2400" b="1" dirty="0">
              <a:latin typeface="+mj-lt"/>
              <a:ea typeface="ＭＳ Ｐゴシック" charset="0"/>
              <a:cs typeface="ＭＳ Ｐゴシック" charset="0"/>
            </a:endParaRPr>
          </a:p>
          <a:p>
            <a:pPr eaLnBrk="1" hangingPunct="1">
              <a:lnSpc>
                <a:spcPct val="90000"/>
              </a:lnSpc>
            </a:pPr>
            <a:r>
              <a:rPr lang="en-US" sz="2400" b="1" u="sng" dirty="0">
                <a:latin typeface="+mj-lt"/>
                <a:ea typeface="ＭＳ Ｐゴシック" charset="0"/>
                <a:cs typeface="ＭＳ Ｐゴシック" charset="0"/>
              </a:rPr>
              <a:t>Dependability</a:t>
            </a:r>
            <a:r>
              <a:rPr lang="en-US" sz="2400" b="1" dirty="0">
                <a:latin typeface="+mj-lt"/>
                <a:ea typeface="ＭＳ Ｐゴシック" charset="0"/>
                <a:cs typeface="ＭＳ Ｐゴシック" charset="0"/>
              </a:rPr>
              <a:t>:</a:t>
            </a:r>
            <a:r>
              <a:rPr lang="en-US" sz="2400" dirty="0">
                <a:latin typeface="+mj-lt"/>
                <a:ea typeface="ＭＳ Ｐゴシック" charset="0"/>
                <a:cs typeface="ＭＳ Ｐゴシック" charset="0"/>
              </a:rPr>
              <a:t> Make a professional commitment--please be dependable. The teachers are planning activities for you and the students. Keeping your part of the bargain is very important. Please notify your school office if you cannot come.</a:t>
            </a:r>
          </a:p>
          <a:p>
            <a:endParaRPr lang="en-US" sz="2400"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343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276"/>
            <a:ext cx="8229600" cy="990599"/>
          </a:xfrm>
        </p:spPr>
        <p:txBody>
          <a:bodyPr/>
          <a:lstStyle/>
          <a:p>
            <a:r>
              <a:rPr lang="en-US" sz="3200" dirty="0" err="1">
                <a:latin typeface="Arial Black"/>
                <a:cs typeface="Arial Black"/>
              </a:rPr>
              <a:t>Atholton’s</a:t>
            </a:r>
            <a:r>
              <a:rPr lang="en-US" sz="3200" dirty="0">
                <a:latin typeface="Arial Black"/>
                <a:cs typeface="Arial Black"/>
              </a:rPr>
              <a:t> Volunteer Code of Ethics</a:t>
            </a:r>
            <a:endParaRPr lang="en-US" sz="3200" dirty="0"/>
          </a:p>
        </p:txBody>
      </p:sp>
      <p:sp>
        <p:nvSpPr>
          <p:cNvPr id="3" name="Text Placeholder 2"/>
          <p:cNvSpPr>
            <a:spLocks noGrp="1"/>
          </p:cNvSpPr>
          <p:nvPr>
            <p:ph type="body" idx="1"/>
          </p:nvPr>
        </p:nvSpPr>
        <p:spPr>
          <a:xfrm>
            <a:off x="457200" y="1503875"/>
            <a:ext cx="8229600" cy="5354125"/>
          </a:xfrm>
        </p:spPr>
        <p:txBody>
          <a:bodyPr/>
          <a:lstStyle/>
          <a:p>
            <a:pPr eaLnBrk="1" hangingPunct="1">
              <a:lnSpc>
                <a:spcPct val="90000"/>
              </a:lnSpc>
            </a:pPr>
            <a:r>
              <a:rPr lang="en-US" sz="2400" b="1" u="sng" dirty="0">
                <a:latin typeface="+mj-lt"/>
                <a:ea typeface="ＭＳ Ｐゴシック" charset="0"/>
                <a:cs typeface="ＭＳ Ｐゴシック" charset="0"/>
              </a:rPr>
              <a:t>Communication</a:t>
            </a:r>
            <a:r>
              <a:rPr lang="en-US" sz="2400" b="1" dirty="0">
                <a:latin typeface="+mj-lt"/>
                <a:ea typeface="ＭＳ Ｐゴシック" charset="0"/>
                <a:cs typeface="ＭＳ Ｐゴシック" charset="0"/>
              </a:rPr>
              <a:t>:</a:t>
            </a:r>
            <a:r>
              <a:rPr lang="en-US" sz="2400" dirty="0">
                <a:latin typeface="+mj-lt"/>
                <a:ea typeface="ＭＳ Ｐゴシック" charset="0"/>
                <a:cs typeface="ＭＳ Ｐゴシック" charset="0"/>
              </a:rPr>
              <a:t> </a:t>
            </a:r>
            <a:endParaRPr lang="en-US" sz="2400" b="1" dirty="0">
              <a:latin typeface="+mj-lt"/>
              <a:ea typeface="ＭＳ Ｐゴシック" charset="0"/>
              <a:cs typeface="ＭＳ Ｐゴシック" charset="0"/>
            </a:endParaRPr>
          </a:p>
          <a:p>
            <a:pPr lvl="1" eaLnBrk="1" hangingPunct="1">
              <a:lnSpc>
                <a:spcPct val="90000"/>
              </a:lnSpc>
            </a:pPr>
            <a:r>
              <a:rPr lang="en-US" sz="2400" dirty="0">
                <a:latin typeface="+mj-lt"/>
                <a:ea typeface="ＭＳ Ｐゴシック" charset="0"/>
              </a:rPr>
              <a:t>You will always work under the direction and supervision of a teacher or other member of the school staff. The relationship between the volunteer and the teacher is a professional one--one of the mutual respect and confidence.  </a:t>
            </a:r>
          </a:p>
          <a:p>
            <a:pPr lvl="1" eaLnBrk="1" hangingPunct="1">
              <a:lnSpc>
                <a:spcPct val="90000"/>
              </a:lnSpc>
            </a:pPr>
            <a:r>
              <a:rPr lang="en-US" sz="2400" dirty="0">
                <a:latin typeface="+mj-lt"/>
                <a:ea typeface="ＭＳ Ｐゴシック" charset="0"/>
              </a:rPr>
              <a:t>We want your volunteer work to be a learning activity for you so if you have questions as to policy and procedures, please ask the appropriate person--the teacher, or administration</a:t>
            </a:r>
            <a:r>
              <a:rPr lang="en-US" sz="2400" dirty="0" smtClean="0">
                <a:latin typeface="+mj-lt"/>
                <a:ea typeface="ＭＳ Ｐゴシック"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9831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Arial Black"/>
                <a:cs typeface="Arial Black"/>
              </a:rPr>
              <a:t>Atholton’s</a:t>
            </a:r>
            <a:r>
              <a:rPr lang="en-US" sz="3200" dirty="0">
                <a:latin typeface="Arial Black"/>
                <a:cs typeface="Arial Black"/>
              </a:rPr>
              <a:t> Volunteer Code of Ethics</a:t>
            </a:r>
            <a:endParaRPr lang="en-US" sz="3200" dirty="0"/>
          </a:p>
        </p:txBody>
      </p:sp>
      <p:sp>
        <p:nvSpPr>
          <p:cNvPr id="3" name="Text Placeholder 2"/>
          <p:cNvSpPr>
            <a:spLocks noGrp="1"/>
          </p:cNvSpPr>
          <p:nvPr>
            <p:ph type="body" idx="1"/>
          </p:nvPr>
        </p:nvSpPr>
        <p:spPr/>
        <p:txBody>
          <a:bodyPr/>
          <a:lstStyle/>
          <a:p>
            <a:pPr eaLnBrk="1" hangingPunct="1"/>
            <a:r>
              <a:rPr lang="en-US" sz="2400" b="1" u="sng" dirty="0">
                <a:latin typeface="+mj-lt"/>
                <a:ea typeface="ＭＳ Ｐゴシック" charset="0"/>
                <a:cs typeface="ＭＳ Ｐゴシック" charset="0"/>
              </a:rPr>
              <a:t>Respectful Actions: </a:t>
            </a:r>
          </a:p>
          <a:p>
            <a:pPr lvl="1" eaLnBrk="1" hangingPunct="1"/>
            <a:r>
              <a:rPr lang="en-US" sz="2400" dirty="0">
                <a:latin typeface="+mj-lt"/>
                <a:ea typeface="ＭＳ Ｐゴシック" charset="0"/>
              </a:rPr>
              <a:t>We ask that you always sign in and out and wear your badge at all times while in the building . </a:t>
            </a:r>
          </a:p>
          <a:p>
            <a:pPr lvl="1" eaLnBrk="1" hangingPunct="1"/>
            <a:r>
              <a:rPr lang="en-US" sz="2400" dirty="0">
                <a:latin typeface="+mj-lt"/>
                <a:ea typeface="ＭＳ Ｐゴシック" charset="0"/>
              </a:rPr>
              <a:t>Please leave younger children at home and turn off cell phones, as your attention needs to be on the children and task.</a:t>
            </a:r>
          </a:p>
          <a:p>
            <a:pPr lvl="1" eaLnBrk="1" hangingPunct="1"/>
            <a:r>
              <a:rPr lang="en-US" sz="2400" dirty="0">
                <a:latin typeface="+mj-lt"/>
                <a:ea typeface="ＭＳ Ｐゴシック" charset="0"/>
              </a:rPr>
              <a:t>No food or drink in the classroom.</a:t>
            </a:r>
          </a:p>
          <a:p>
            <a:pPr lvl="1" eaLnBrk="1" hangingPunct="1"/>
            <a:r>
              <a:rPr lang="en-US" sz="2400" dirty="0">
                <a:latin typeface="+mj-lt"/>
                <a:ea typeface="ＭＳ Ｐゴシック" charset="0"/>
              </a:rPr>
              <a:t>Parent volunteering time is not a time for visiting or to hold parent conferences</a:t>
            </a:r>
            <a:r>
              <a:rPr lang="en-US" sz="2500" dirty="0">
                <a:latin typeface="+mj-lt"/>
                <a:ea typeface="ＭＳ Ｐゴシック" charset="0"/>
              </a:rPr>
              <a: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4195708"/>
      </p:ext>
    </p:extLst>
  </p:cSld>
  <p:clrMapOvr>
    <a:masterClrMapping/>
  </p:clrMapOvr>
</p:sld>
</file>

<file path=ppt/theme/theme1.xml><?xml version="1.0" encoding="utf-8"?>
<a:theme xmlns:a="http://schemas.openxmlformats.org/drawingml/2006/main" name="Clarity">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1010</Words>
  <Application>Microsoft Macintosh PowerPoint</Application>
  <PresentationFormat>On-screen Show (4:3)</PresentationFormat>
  <Paragraphs>72</Paragraphs>
  <Slides>15</Slides>
  <Notes>6</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Clarity</vt:lpstr>
      <vt:lpstr>Slide 1</vt:lpstr>
      <vt:lpstr>Thank you for volunteering</vt:lpstr>
      <vt:lpstr>Slide 3</vt:lpstr>
      <vt:lpstr>Slide 4</vt:lpstr>
      <vt:lpstr>Slide 5</vt:lpstr>
      <vt:lpstr>Slide 6</vt:lpstr>
      <vt:lpstr>Atholton’s Volunteer Code of Ethics</vt:lpstr>
      <vt:lpstr>Atholton’s Volunteer Code of Ethics</vt:lpstr>
      <vt:lpstr>Atholton’s Volunteer Code of Ethics</vt:lpstr>
      <vt:lpstr>Atholton’s Volunteer Code of Ethics</vt:lpstr>
      <vt:lpstr>MD State Law &amp; HCPSS Policy 1030</vt:lpstr>
      <vt:lpstr>Review Important Policies  (These can be found on the school system website  at www.hcpss.org.)</vt:lpstr>
      <vt:lpstr>Important Policies  (These can be found on the school system website  at www.hcpss.org.)</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zAdmin</cp:lastModifiedBy>
  <cp:revision>5</cp:revision>
  <dcterms:created xsi:type="dcterms:W3CDTF">2015-09-02T14:45:05Z</dcterms:created>
  <dcterms:modified xsi:type="dcterms:W3CDTF">2015-09-02T14:45:20Z</dcterms:modified>
</cp:coreProperties>
</file>